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58" r:id="rId3"/>
    <p:sldId id="281" r:id="rId4"/>
    <p:sldId id="257" r:id="rId5"/>
    <p:sldId id="268" r:id="rId6"/>
    <p:sldId id="272" r:id="rId7"/>
    <p:sldId id="269" r:id="rId8"/>
    <p:sldId id="277" r:id="rId9"/>
    <p:sldId id="274" r:id="rId10"/>
    <p:sldId id="270" r:id="rId11"/>
    <p:sldId id="278" r:id="rId12"/>
    <p:sldId id="273" r:id="rId13"/>
    <p:sldId id="271" r:id="rId14"/>
    <p:sldId id="279" r:id="rId15"/>
    <p:sldId id="275" r:id="rId16"/>
    <p:sldId id="276" r:id="rId17"/>
    <p:sldId id="280" r:id="rId18"/>
  </p:sldIdLst>
  <p:sldSz cx="9144000" cy="6858000" type="screen4x3"/>
  <p:notesSz cx="6858000" cy="9144000"/>
  <p:defaultTextStyle>
    <a:defPPr marL="0" marR="0" indent="0" algn="l" defTabSz="735635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DBD3"/>
    <a:srgbClr val="8BB7B4"/>
    <a:srgbClr val="616F80"/>
    <a:srgbClr val="7C98B6"/>
    <a:srgbClr val="FF6685"/>
    <a:srgbClr val="F1F6F5"/>
    <a:srgbClr val="425B76"/>
    <a:srgbClr val="5C2CCE"/>
    <a:srgbClr val="F36050"/>
    <a:srgbClr val="604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830"/>
  </p:normalViewPr>
  <p:slideViewPr>
    <p:cSldViewPr snapToGrid="0" snapToObjects="1">
      <p:cViewPr varScale="1">
        <p:scale>
          <a:sx n="117" d="100"/>
          <a:sy n="117" d="100"/>
        </p:scale>
        <p:origin x="19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616F80"/>
              </a:solidFill>
              <a:latin typeface="Arial Unicode MS" charset="0"/>
              <a:ea typeface="Arial Unicode MS" charset="0"/>
              <a:cs typeface="Arial Unicode MS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668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46-F84C-862D-A8A20175149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616F80"/>
            </a:solidFill>
            <a:ln>
              <a:solidFill>
                <a:srgbClr val="616F80"/>
              </a:solidFill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46-F84C-862D-A8A20175149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8BB7B4"/>
            </a:solidFill>
            <a:ln>
              <a:solidFill>
                <a:srgbClr val="8BB7B4"/>
              </a:solidFill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C46-F84C-862D-A8A2017514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05022752"/>
        <c:axId val="1004939216"/>
      </c:barChart>
      <c:catAx>
        <c:axId val="1005022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4939216"/>
        <c:crosses val="autoZero"/>
        <c:auto val="1"/>
        <c:lblAlgn val="ctr"/>
        <c:lblOffset val="100"/>
        <c:noMultiLvlLbl val="0"/>
      </c:catAx>
      <c:valAx>
        <c:axId val="1004939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5022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616F80"/>
              </a:solidFill>
              <a:latin typeface="Arial Unicode MS" charset="0"/>
              <a:ea typeface="Arial Unicode MS" charset="0"/>
              <a:cs typeface="Arial Unicode MS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D49-404D-BF82-5344E8B2D7D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8BB7B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D49-404D-BF82-5344E8B2D7D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FF668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D49-404D-BF82-5344E8B2D7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02645648"/>
        <c:axId val="1039193216"/>
      </c:lineChart>
      <c:catAx>
        <c:axId val="1002645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9193216"/>
        <c:crosses val="autoZero"/>
        <c:auto val="1"/>
        <c:lblAlgn val="ctr"/>
        <c:lblOffset val="100"/>
        <c:noMultiLvlLbl val="0"/>
      </c:catAx>
      <c:valAx>
        <c:axId val="10391932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2645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defRPr>
            </a:pPr>
            <a:r>
              <a:rPr lang="en-US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Chart 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616F80"/>
              </a:solidFill>
              <a:latin typeface="Arial Unicode MS" charset="0"/>
              <a:ea typeface="Arial Unicode MS" charset="0"/>
              <a:cs typeface="Arial Unicode MS" charset="0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8BB7B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4D8-934B-BD61-DD9C18778007}"/>
              </c:ext>
            </c:extLst>
          </c:dPt>
          <c:dPt>
            <c:idx val="1"/>
            <c:bubble3D val="0"/>
            <c:spPr>
              <a:solidFill>
                <a:srgbClr val="FF668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4D8-934B-BD61-DD9C18778007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4D8-934B-BD61-DD9C18778007}"/>
              </c:ext>
            </c:extLst>
          </c:dPt>
          <c:dPt>
            <c:idx val="3"/>
            <c:bubble3D val="0"/>
            <c:spPr>
              <a:solidFill>
                <a:srgbClr val="7C98B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4D8-934B-BD61-DD9C18778007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4D8-934B-BD61-DD9C187780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965">
        <a:latin typeface="+mj-lt"/>
        <a:ea typeface="+mj-ea"/>
        <a:cs typeface="+mj-cs"/>
        <a:sym typeface="Helvetica Neue"/>
      </a:defRPr>
    </a:lvl1pPr>
    <a:lvl2pPr indent="183909" latinLnBrk="0">
      <a:defRPr sz="965">
        <a:latin typeface="+mj-lt"/>
        <a:ea typeface="+mj-ea"/>
        <a:cs typeface="+mj-cs"/>
        <a:sym typeface="Helvetica Neue"/>
      </a:defRPr>
    </a:lvl2pPr>
    <a:lvl3pPr indent="367817" latinLnBrk="0">
      <a:defRPr sz="965">
        <a:latin typeface="+mj-lt"/>
        <a:ea typeface="+mj-ea"/>
        <a:cs typeface="+mj-cs"/>
        <a:sym typeface="Helvetica Neue"/>
      </a:defRPr>
    </a:lvl3pPr>
    <a:lvl4pPr indent="551726" latinLnBrk="0">
      <a:defRPr sz="965">
        <a:latin typeface="+mj-lt"/>
        <a:ea typeface="+mj-ea"/>
        <a:cs typeface="+mj-cs"/>
        <a:sym typeface="Helvetica Neue"/>
      </a:defRPr>
    </a:lvl4pPr>
    <a:lvl5pPr indent="735635" latinLnBrk="0">
      <a:defRPr sz="965">
        <a:latin typeface="+mj-lt"/>
        <a:ea typeface="+mj-ea"/>
        <a:cs typeface="+mj-cs"/>
        <a:sym typeface="Helvetica Neue"/>
      </a:defRPr>
    </a:lvl5pPr>
    <a:lvl6pPr indent="919544" latinLnBrk="0">
      <a:defRPr sz="965">
        <a:latin typeface="+mj-lt"/>
        <a:ea typeface="+mj-ea"/>
        <a:cs typeface="+mj-cs"/>
        <a:sym typeface="Helvetica Neue"/>
      </a:defRPr>
    </a:lvl6pPr>
    <a:lvl7pPr indent="1103452" latinLnBrk="0">
      <a:defRPr sz="965">
        <a:latin typeface="+mj-lt"/>
        <a:ea typeface="+mj-ea"/>
        <a:cs typeface="+mj-cs"/>
        <a:sym typeface="Helvetica Neue"/>
      </a:defRPr>
    </a:lvl7pPr>
    <a:lvl8pPr indent="1287361" latinLnBrk="0">
      <a:defRPr sz="965">
        <a:latin typeface="+mj-lt"/>
        <a:ea typeface="+mj-ea"/>
        <a:cs typeface="+mj-cs"/>
        <a:sym typeface="Helvetica Neue"/>
      </a:defRPr>
    </a:lvl8pPr>
    <a:lvl9pPr indent="1471270" latinLnBrk="0">
      <a:defRPr sz="965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tamarcusbrown?utm_source=unsplash&amp;utm_medium=referral&amp;utm_content=creditCopyText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siness-person?utm_source=unsplash&amp;utm_medium=referral&amp;utm_content=creditCopyText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3475B"/>
              </a:buClr>
              <a:buSzPts val="1400"/>
              <a:buFont typeface="Avenir"/>
              <a:buNone/>
            </a:pPr>
            <a:r>
              <a:rPr lang="en-US" sz="1400" b="1">
                <a:solidFill>
                  <a:srgbClr val="33475B"/>
                </a:solidFill>
                <a:latin typeface="Avenir"/>
                <a:ea typeface="Avenir"/>
                <a:cs typeface="Avenir"/>
                <a:sym typeface="Avenir"/>
              </a:rPr>
              <a:t>Please watch all videos above. </a:t>
            </a:r>
            <a:endParaRPr sz="1400" b="1">
              <a:solidFill>
                <a:srgbClr val="33475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3475B"/>
              </a:buClr>
              <a:buSzPts val="1400"/>
              <a:buFont typeface="Avenir"/>
              <a:buNone/>
            </a:pPr>
            <a:r>
              <a:rPr lang="en-US" sz="1400" b="1">
                <a:solidFill>
                  <a:srgbClr val="33475B"/>
                </a:solidFill>
                <a:latin typeface="Avenir"/>
                <a:ea typeface="Avenir"/>
                <a:cs typeface="Avenir"/>
                <a:sym typeface="Avenir"/>
              </a:rPr>
              <a:t>Product Screenshot Full MacBook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864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65" b="0" i="0" dirty="0">
                <a:effectLst/>
                <a:latin typeface="+mj-lt"/>
                <a:ea typeface="+mj-ea"/>
                <a:cs typeface="+mj-cs"/>
                <a:sym typeface="Helvetica Neue"/>
              </a:rPr>
              <a:t>Photo by </a:t>
            </a:r>
            <a:r>
              <a:rPr lang="en-US" sz="965" b="0" i="0" dirty="0">
                <a:effectLst/>
                <a:latin typeface="+mj-lt"/>
                <a:ea typeface="+mj-ea"/>
                <a:cs typeface="+mj-cs"/>
                <a:sym typeface="Helvetica Neue"/>
                <a:hlinkClick r:id="rId3"/>
              </a:rPr>
              <a:t>Tamarcus Brown</a:t>
            </a:r>
            <a:r>
              <a:rPr lang="en-US" sz="965" b="0" i="0" dirty="0">
                <a:effectLst/>
                <a:latin typeface="+mj-lt"/>
                <a:ea typeface="+mj-ea"/>
                <a:cs typeface="+mj-cs"/>
                <a:sym typeface="Helvetica Neue"/>
              </a:rPr>
              <a:t> on </a:t>
            </a:r>
            <a:r>
              <a:rPr lang="en-US" sz="965" b="0" i="0" dirty="0">
                <a:effectLst/>
                <a:latin typeface="+mj-lt"/>
                <a:ea typeface="+mj-ea"/>
                <a:cs typeface="+mj-cs"/>
                <a:sym typeface="Helvetica Neue"/>
                <a:hlinkClick r:id="rId4"/>
              </a:rPr>
              <a:t>Unsplash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89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532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25980"/>
            <a:ext cx="7772400" cy="14401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40480"/>
            <a:ext cx="6400801" cy="17145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56596" y="2413633"/>
            <a:ext cx="7630809" cy="30961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56596" y="2413633"/>
            <a:ext cx="7630809" cy="30961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199" y="1577340"/>
            <a:ext cx="3977642" cy="45262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– Center Aligned Header Light">
  <p:cSld name="Blank Slide – Center Aligned Header Light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41728" y="5896168"/>
            <a:ext cx="585216" cy="81930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2065044" y="284481"/>
            <a:ext cx="5013900" cy="6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800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ft Aligned - Orange">
  <p:cSld name="Left Aligned - Orange">
    <p:bg>
      <p:bgPr>
        <a:solidFill>
          <a:srgbClr val="FFFFFF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41728" y="5896168"/>
            <a:ext cx="585216" cy="8193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5817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199" y="274637"/>
            <a:ext cx="822960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199" y="1600200"/>
            <a:ext cx="8229602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59175" y="6377940"/>
            <a:ext cx="227626" cy="22281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9pPr>
    </p:titleStyle>
    <p:body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3429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6858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0287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3716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17145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0574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24003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27432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academy.hubspot.com/?utm_source=offers&amp;utm_medium=offers&amp;utm_campaign=seondary-conversion_powerpoint_template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Group 8"/>
          <p:cNvGrpSpPr>
            <a:grpSpLocks/>
          </p:cNvGrpSpPr>
          <p:nvPr/>
        </p:nvGrpSpPr>
        <p:grpSpPr bwMode="auto">
          <a:xfrm>
            <a:off x="658588" y="2159319"/>
            <a:ext cx="6859786" cy="2200876"/>
            <a:chOff x="2766439" y="506183"/>
            <a:chExt cx="9144000" cy="2933745"/>
          </a:xfrm>
        </p:grpSpPr>
        <p:sp>
          <p:nvSpPr>
            <p:cNvPr id="4" name="Title 1"/>
            <p:cNvSpPr txBox="1">
              <a:spLocks/>
            </p:cNvSpPr>
            <p:nvPr/>
          </p:nvSpPr>
          <p:spPr>
            <a:xfrm>
              <a:off x="2766439" y="506183"/>
              <a:ext cx="9144000" cy="1220793"/>
            </a:xfrm>
            <a:prstGeom prst="rect">
              <a:avLst/>
            </a:prstGeom>
          </p:spPr>
          <p:txBody>
            <a:bodyPr lIns="91448" tIns="45724" rIns="91448" bIns="45724" anchor="ctr"/>
            <a:lstStyle>
              <a:lvl1pPr algn="ctr" defTabSz="609493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defRPr/>
              </a:pPr>
              <a:r>
                <a:rPr lang="en-US" sz="6000" b="1" spc="450" dirty="0">
                  <a:solidFill>
                    <a:srgbClr val="C4DBD3"/>
                  </a:solidFill>
                  <a:latin typeface="Arial Rounded MT Bold" charset="0"/>
                  <a:ea typeface="Arial Rounded MT Bold" charset="0"/>
                  <a:cs typeface="Arial Rounded MT Bold" charset="0"/>
                </a:rPr>
                <a:t>DATA POWERPOINT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766439" y="2774020"/>
              <a:ext cx="8424110" cy="6659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242">
                <a:lnSpc>
                  <a:spcPct val="120000"/>
                </a:lnSpc>
                <a:defRPr/>
              </a:pPr>
              <a:r>
                <a:rPr lang="en-US" sz="2401" spc="225" dirty="0">
                  <a:solidFill>
                    <a:srgbClr val="F1F6F5"/>
                  </a:solidFill>
                  <a:latin typeface="Arial Unicode MS" charset="0"/>
                  <a:ea typeface="Arial Unicode MS" charset="0"/>
                  <a:cs typeface="Arial Unicode MS" charset="0"/>
                </a:rPr>
                <a:t>Template by HubSpot</a:t>
              </a: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2845814" y="2582801"/>
              <a:ext cx="6262686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ternal Storage 2"/>
          <p:cNvSpPr/>
          <p:nvPr/>
        </p:nvSpPr>
        <p:spPr>
          <a:xfrm rot="10800000">
            <a:off x="0" y="820485"/>
            <a:ext cx="9144000" cy="5144840"/>
          </a:xfrm>
          <a:prstGeom prst="flowChartInternalStorag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42">
              <a:defRPr/>
            </a:pPr>
            <a:endParaRPr lang="en-US" sz="1086"/>
          </a:p>
        </p:txBody>
      </p:sp>
      <p:sp>
        <p:nvSpPr>
          <p:cNvPr id="8" name="Internal Storage 7"/>
          <p:cNvSpPr/>
          <p:nvPr/>
        </p:nvSpPr>
        <p:spPr>
          <a:xfrm rot="10800000">
            <a:off x="0" y="936790"/>
            <a:ext cx="9144000" cy="5144840"/>
          </a:xfrm>
          <a:prstGeom prst="flowChartInternalStorage">
            <a:avLst/>
          </a:prstGeom>
          <a:noFill/>
          <a:ln>
            <a:solidFill>
              <a:srgbClr val="8BB7B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42">
              <a:defRPr/>
            </a:pPr>
            <a:endParaRPr lang="en-US" sz="1086"/>
          </a:p>
        </p:txBody>
      </p:sp>
    </p:spTree>
    <p:extLst>
      <p:ext uri="{BB962C8B-B14F-4D97-AF65-F5344CB8AC3E}">
        <p14:creationId xmlns:p14="http://schemas.microsoft.com/office/powerpoint/2010/main" val="33587819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080" y="3058348"/>
            <a:ext cx="7445727" cy="683474"/>
          </a:xfrm>
        </p:spPr>
        <p:txBody>
          <a:bodyPr rtlCol="0">
            <a:normAutofit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Introduce a new section here.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10928" y="4053499"/>
            <a:ext cx="2872420" cy="397673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en-US" sz="1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What’s this section about?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515402" y="1037331"/>
            <a:ext cx="4063471" cy="2021017"/>
          </a:xfrm>
          <a:prstGeom prst="rect">
            <a:avLst/>
          </a:prstGeom>
        </p:spPr>
        <p:txBody>
          <a:bodyPr lIns="91448" tIns="45724" rIns="91448" bIns="45724" anchor="ctr"/>
          <a:lstStyle>
            <a:lvl1pPr algn="ctr" defTabSz="609493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12003" b="1" spc="225" dirty="0">
                <a:solidFill>
                  <a:srgbClr val="C4DBD3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2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98019" y="3897660"/>
            <a:ext cx="4698238" cy="0"/>
          </a:xfrm>
          <a:prstGeom prst="line">
            <a:avLst/>
          </a:prstGeom>
          <a:ln>
            <a:solidFill>
              <a:srgbClr val="8BB7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76405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7105" y="555780"/>
            <a:ext cx="7445727" cy="683474"/>
          </a:xfrm>
        </p:spPr>
        <p:txBody>
          <a:bodyPr rtlCol="0">
            <a:normAutofit fontScale="90000"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Use the line graph below to</a:t>
            </a:r>
            <a:b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</a:b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compare values over time</a:t>
            </a:r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966796101"/>
              </p:ext>
            </p:extLst>
          </p:nvPr>
        </p:nvGraphicFramePr>
        <p:xfrm>
          <a:off x="1511968" y="219108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845841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5955637"/>
            <a:ext cx="2382252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 defTabSz="914400"/>
            <a:r>
              <a:rPr lang="en-US" sz="1000" i="1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Source: Insert Here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616F8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017168" y="1245116"/>
            <a:ext cx="3982454" cy="5486400"/>
            <a:chOff x="5017168" y="1245116"/>
            <a:chExt cx="3982454" cy="5486400"/>
          </a:xfrm>
        </p:grpSpPr>
        <p:sp>
          <p:nvSpPr>
            <p:cNvPr id="3" name="Rectangle 2"/>
            <p:cNvSpPr/>
            <p:nvPr/>
          </p:nvSpPr>
          <p:spPr>
            <a:xfrm>
              <a:off x="7844590" y="1245116"/>
              <a:ext cx="1155032" cy="5486400"/>
            </a:xfrm>
            <a:prstGeom prst="rect">
              <a:avLst/>
            </a:prstGeom>
            <a:noFill/>
            <a:ln w="3175" cap="flat">
              <a:solidFill>
                <a:srgbClr val="8BB7B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5017168" y="5817116"/>
              <a:ext cx="1155032" cy="914400"/>
            </a:xfrm>
            <a:prstGeom prst="rect">
              <a:avLst/>
            </a:prstGeom>
            <a:noFill/>
            <a:ln w="3175" cap="flat">
              <a:solidFill>
                <a:srgbClr val="8BB7B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30879" y="3988316"/>
              <a:ext cx="1155032" cy="2743200"/>
            </a:xfrm>
            <a:prstGeom prst="rect">
              <a:avLst/>
            </a:prstGeom>
            <a:noFill/>
            <a:ln w="3175" cap="flat">
              <a:solidFill>
                <a:srgbClr val="8BB7B4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object 188"/>
          <p:cNvSpPr txBox="1"/>
          <p:nvPr/>
        </p:nvSpPr>
        <p:spPr>
          <a:xfrm>
            <a:off x="650090" y="4236610"/>
            <a:ext cx="4710107" cy="1989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of people think this slide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is a great way to display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a statistic.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endParaRPr sz="2625" dirty="0"/>
          </a:p>
        </p:txBody>
      </p:sp>
      <p:sp>
        <p:nvSpPr>
          <p:cNvPr id="21" name="object 189"/>
          <p:cNvSpPr txBox="1"/>
          <p:nvPr/>
        </p:nvSpPr>
        <p:spPr>
          <a:xfrm>
            <a:off x="650090" y="2482284"/>
            <a:ext cx="4024307" cy="1754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5200" b="1">
                <a:solidFill>
                  <a:srgbClr val="F1452F"/>
                </a:solidFill>
                <a:latin typeface="Poppins-ExtraBold"/>
                <a:ea typeface="Poppins-ExtraBold"/>
                <a:cs typeface="Poppins-ExtraBold"/>
                <a:sym typeface="Poppins-ExtraBold"/>
              </a:defRPr>
            </a:lvl1pPr>
          </a:lstStyle>
          <a:p>
            <a:r>
              <a:rPr lang="en-US" sz="114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100</a:t>
            </a:r>
            <a:r>
              <a:rPr sz="114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%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4933076" y="1132821"/>
            <a:ext cx="3982454" cy="5486400"/>
            <a:chOff x="5017168" y="1245116"/>
            <a:chExt cx="3982454" cy="5486400"/>
          </a:xfrm>
        </p:grpSpPr>
        <p:sp>
          <p:nvSpPr>
            <p:cNvPr id="24" name="Rectangle 23"/>
            <p:cNvSpPr/>
            <p:nvPr/>
          </p:nvSpPr>
          <p:spPr>
            <a:xfrm>
              <a:off x="7844590" y="1245116"/>
              <a:ext cx="1155032" cy="5486400"/>
            </a:xfrm>
            <a:prstGeom prst="rect">
              <a:avLst/>
            </a:prstGeom>
            <a:noFill/>
            <a:ln w="3175" cap="flat">
              <a:solidFill>
                <a:srgbClr val="616F8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017168" y="5817116"/>
              <a:ext cx="1155032" cy="914400"/>
            </a:xfrm>
            <a:prstGeom prst="rect">
              <a:avLst/>
            </a:prstGeom>
            <a:noFill/>
            <a:ln w="3175" cap="flat">
              <a:solidFill>
                <a:srgbClr val="616F8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430879" y="3988316"/>
              <a:ext cx="1155032" cy="2743200"/>
            </a:xfrm>
            <a:prstGeom prst="rect">
              <a:avLst/>
            </a:prstGeom>
            <a:noFill/>
            <a:ln w="3175" cap="flat">
              <a:solidFill>
                <a:srgbClr val="616F8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777491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080" y="3058348"/>
            <a:ext cx="7445727" cy="683474"/>
          </a:xfrm>
        </p:spPr>
        <p:txBody>
          <a:bodyPr rtlCol="0">
            <a:normAutofit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Introduce a new section here.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10928" y="4053499"/>
            <a:ext cx="2872420" cy="397673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en-US" sz="1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What’s this section about?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515402" y="1037331"/>
            <a:ext cx="4063471" cy="2021017"/>
          </a:xfrm>
          <a:prstGeom prst="rect">
            <a:avLst/>
          </a:prstGeom>
        </p:spPr>
        <p:txBody>
          <a:bodyPr lIns="91448" tIns="45724" rIns="91448" bIns="45724" anchor="ctr"/>
          <a:lstStyle>
            <a:lvl1pPr algn="ctr" defTabSz="609493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12003" b="1" spc="225" dirty="0">
                <a:solidFill>
                  <a:srgbClr val="C4DBD3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3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98019" y="3897660"/>
            <a:ext cx="4698238" cy="0"/>
          </a:xfrm>
          <a:prstGeom prst="line">
            <a:avLst/>
          </a:prstGeom>
          <a:ln>
            <a:solidFill>
              <a:srgbClr val="8BB7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8346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7105" y="555780"/>
            <a:ext cx="7445727" cy="683474"/>
          </a:xfrm>
        </p:spPr>
        <p:txBody>
          <a:bodyPr rtlCol="0">
            <a:normAutofit fontScale="90000"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This pie chart is great for</a:t>
            </a:r>
            <a:b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</a:b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displaying percentages</a:t>
            </a:r>
          </a:p>
        </p:txBody>
      </p:sp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2069275717"/>
              </p:ext>
            </p:extLst>
          </p:nvPr>
        </p:nvGraphicFramePr>
        <p:xfrm>
          <a:off x="1511968" y="2034674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2467721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3056021" y="3230189"/>
            <a:ext cx="5231861" cy="2827177"/>
          </a:xfrm>
          <a:prstGeom prst="rect">
            <a:avLst/>
          </a:prstGeom>
          <a:solidFill>
            <a:srgbClr val="8BB7B4"/>
          </a:solidFill>
          <a:ln w="25400" cap="flat">
            <a:solidFill>
              <a:srgbClr val="8BB7B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449056" y="3570926"/>
            <a:ext cx="5231861" cy="2827177"/>
          </a:xfrm>
          <a:prstGeom prst="rect">
            <a:avLst/>
          </a:prstGeom>
          <a:noFill/>
          <a:ln w="25400" cap="flat">
            <a:solidFill>
              <a:schemeClr val="bg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object 188"/>
          <p:cNvSpPr txBox="1"/>
          <p:nvPr/>
        </p:nvSpPr>
        <p:spPr>
          <a:xfrm>
            <a:off x="3774292" y="3915676"/>
            <a:ext cx="4710107" cy="1989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of people think this slide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is a great way to display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a statistic.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endParaRPr sz="2625" dirty="0"/>
          </a:p>
        </p:txBody>
      </p:sp>
      <p:sp>
        <p:nvSpPr>
          <p:cNvPr id="21" name="object 189"/>
          <p:cNvSpPr txBox="1"/>
          <p:nvPr/>
        </p:nvSpPr>
        <p:spPr>
          <a:xfrm>
            <a:off x="4908910" y="2009244"/>
            <a:ext cx="4024307" cy="1754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5200" b="1">
                <a:solidFill>
                  <a:srgbClr val="F1452F"/>
                </a:solidFill>
                <a:latin typeface="Poppins-ExtraBold"/>
                <a:ea typeface="Poppins-ExtraBold"/>
                <a:cs typeface="Poppins-ExtraBold"/>
                <a:sym typeface="Poppins-ExtraBold"/>
              </a:defRPr>
            </a:lvl1pPr>
          </a:lstStyle>
          <a:p>
            <a:r>
              <a:rPr lang="en-US" sz="114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100</a:t>
            </a:r>
            <a:r>
              <a:rPr sz="114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10948642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 bwMode="auto">
          <a:xfrm>
            <a:off x="790935" y="2681606"/>
            <a:ext cx="6859786" cy="915836"/>
          </a:xfrm>
          <a:prstGeom prst="rect">
            <a:avLst/>
          </a:prstGeom>
        </p:spPr>
        <p:txBody>
          <a:bodyPr lIns="91448" tIns="45724" rIns="91448" bIns="45724" anchor="ctr"/>
          <a:lstStyle>
            <a:lvl1pPr algn="ctr" defTabSz="609493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US" sz="6000" b="1" spc="450">
                <a:solidFill>
                  <a:srgbClr val="C4DBD3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QUESTIONS?</a:t>
            </a:r>
            <a:endParaRPr lang="en-US" sz="6000" b="1" spc="450" dirty="0">
              <a:solidFill>
                <a:srgbClr val="C4DBD3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9" name="object 7"/>
          <p:cNvSpPr/>
          <p:nvPr/>
        </p:nvSpPr>
        <p:spPr>
          <a:xfrm>
            <a:off x="972692" y="3778295"/>
            <a:ext cx="54292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  <p:extLst>
      <p:ext uri="{BB962C8B-B14F-4D97-AF65-F5344CB8AC3E}">
        <p14:creationId xmlns:p14="http://schemas.microsoft.com/office/powerpoint/2010/main" val="49455267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Group 8"/>
          <p:cNvGrpSpPr>
            <a:grpSpLocks/>
          </p:cNvGrpSpPr>
          <p:nvPr/>
        </p:nvGrpSpPr>
        <p:grpSpPr bwMode="auto">
          <a:xfrm>
            <a:off x="605425" y="2669687"/>
            <a:ext cx="6859786" cy="1557865"/>
            <a:chOff x="2695573" y="789645"/>
            <a:chExt cx="9144000" cy="2076618"/>
          </a:xfrm>
        </p:grpSpPr>
        <p:sp>
          <p:nvSpPr>
            <p:cNvPr id="4" name="Title 1"/>
            <p:cNvSpPr txBox="1">
              <a:spLocks/>
            </p:cNvSpPr>
            <p:nvPr/>
          </p:nvSpPr>
          <p:spPr>
            <a:xfrm>
              <a:off x="2695573" y="789645"/>
              <a:ext cx="9144000" cy="2076618"/>
            </a:xfrm>
            <a:prstGeom prst="rect">
              <a:avLst/>
            </a:prstGeom>
          </p:spPr>
          <p:txBody>
            <a:bodyPr lIns="91448" tIns="45724" rIns="91448" bIns="45724" anchor="ctr"/>
            <a:lstStyle>
              <a:lvl1pPr algn="ctr" defTabSz="609493" rtl="0" eaLnBrk="1" latinLnBrk="0" hangingPunct="1">
                <a:spcBef>
                  <a:spcPct val="0"/>
                </a:spcBef>
                <a:buNone/>
                <a:defRPr sz="59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defRPr/>
              </a:pPr>
              <a:r>
                <a:rPr lang="en-US" altLang="en-US" sz="2800" b="1" dirty="0">
                  <a:solidFill>
                    <a:srgbClr val="C4DBD3"/>
                  </a:solidFill>
                  <a:latin typeface="Avenir Next" charset="0"/>
                  <a:ea typeface="Avenir Next" charset="0"/>
                  <a:cs typeface="Avenir Next" charset="0"/>
                </a:rPr>
                <a:t>Grow your traffic, convert leads, and prove ROI with our all-in-one marketing software.</a:t>
              </a:r>
              <a:br>
                <a:rPr lang="en-US" altLang="en-US" sz="2800" b="1" dirty="0">
                  <a:solidFill>
                    <a:srgbClr val="C4DBD3"/>
                  </a:solidFill>
                  <a:latin typeface="Avenir Next" charset="0"/>
                  <a:ea typeface="Avenir Next" charset="0"/>
                  <a:cs typeface="Avenir Next" charset="0"/>
                </a:rPr>
              </a:br>
              <a:endParaRPr lang="en-US" sz="2800" b="1" spc="450" dirty="0">
                <a:solidFill>
                  <a:srgbClr val="C4DBD3"/>
                </a:solidFill>
                <a:latin typeface="Arial Rounded MT Bold" charset="0"/>
                <a:ea typeface="Arial Rounded MT Bold" charset="0"/>
                <a:cs typeface="Arial Rounded MT Bold" charset="0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2845814" y="2582801"/>
              <a:ext cx="6262686" cy="0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Internal Storage 2"/>
          <p:cNvSpPr/>
          <p:nvPr/>
        </p:nvSpPr>
        <p:spPr>
          <a:xfrm rot="10800000">
            <a:off x="0" y="820485"/>
            <a:ext cx="9144000" cy="5144840"/>
          </a:xfrm>
          <a:prstGeom prst="flowChartInternalStorag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42">
              <a:defRPr/>
            </a:pPr>
            <a:endParaRPr lang="en-US" sz="1086"/>
          </a:p>
        </p:txBody>
      </p:sp>
      <p:sp>
        <p:nvSpPr>
          <p:cNvPr id="8" name="Internal Storage 7"/>
          <p:cNvSpPr/>
          <p:nvPr/>
        </p:nvSpPr>
        <p:spPr>
          <a:xfrm rot="10800000">
            <a:off x="0" y="936790"/>
            <a:ext cx="9144000" cy="5144840"/>
          </a:xfrm>
          <a:prstGeom prst="flowChartInternalStorage">
            <a:avLst/>
          </a:prstGeom>
          <a:noFill/>
          <a:ln>
            <a:solidFill>
              <a:srgbClr val="8BB7B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42">
              <a:defRPr/>
            </a:pPr>
            <a:endParaRPr lang="en-US" sz="1086"/>
          </a:p>
        </p:txBody>
      </p:sp>
      <p:sp>
        <p:nvSpPr>
          <p:cNvPr id="2" name="TextBox 1"/>
          <p:cNvSpPr txBox="1"/>
          <p:nvPr/>
        </p:nvSpPr>
        <p:spPr>
          <a:xfrm>
            <a:off x="718135" y="4163757"/>
            <a:ext cx="5204200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eaLnBrk="1" hangingPunct="1"/>
            <a:r>
              <a:rPr lang="en-US" altLang="en-US" sz="1800" b="1" dirty="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rPr>
              <a:t>Visit bit.ly/2zfjZD4 for a free demo.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1" y="1602567"/>
            <a:ext cx="2227399" cy="86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5441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/>
        </p:nvSpPr>
        <p:spPr>
          <a:xfrm>
            <a:off x="1489397" y="2903783"/>
            <a:ext cx="6309791" cy="26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0975" marR="200501" indent="-171450">
              <a:lnSpc>
                <a:spcPct val="151000"/>
              </a:lnSpc>
              <a:spcBef>
                <a:spcPts val="75"/>
              </a:spcBef>
              <a:buSzPct val="100000"/>
              <a:buChar char="•"/>
              <a:tabLst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1200" dirty="0">
                <a:solidFill>
                  <a:srgbClr val="34485A"/>
                </a:solidFill>
                <a:latin typeface="Avenir"/>
                <a:sym typeface="Poppins Light"/>
              </a:rPr>
              <a:t>Use this presentation as a guide/inspiration for your own PowerPoints. Format the presentation using your brand’s colors, fonts, images, and style.</a:t>
            </a:r>
          </a:p>
          <a:p>
            <a:pPr marL="180975" indent="-171450">
              <a:spcBef>
                <a:spcPts val="675"/>
              </a:spcBef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1200" dirty="0">
                <a:solidFill>
                  <a:srgbClr val="34485A"/>
                </a:solidFill>
                <a:latin typeface="Avenir"/>
                <a:sym typeface="Poppins Light"/>
              </a:rPr>
              <a:t>Add new slides using the “New Slide” button in the toolbar.</a:t>
            </a:r>
          </a:p>
          <a:p>
            <a:pPr marL="180975" marR="165734" indent="-171450">
              <a:lnSpc>
                <a:spcPct val="151000"/>
              </a:lnSpc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1200" dirty="0">
                <a:solidFill>
                  <a:srgbClr val="34485A"/>
                </a:solidFill>
                <a:latin typeface="Avenir"/>
                <a:sym typeface="Poppins Light"/>
              </a:rPr>
              <a:t>These templates are for both Mac and PC users, but if anything shows up a little funky or misaligned, just adjust to the slide and shift around anything that may appear different.</a:t>
            </a:r>
          </a:p>
          <a:p>
            <a:pPr marL="180975" marR="3810" indent="-171450">
              <a:lnSpc>
                <a:spcPct val="151000"/>
              </a:lnSpc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1200" dirty="0">
                <a:solidFill>
                  <a:srgbClr val="34485A"/>
                </a:solidFill>
                <a:latin typeface="Avenir"/>
                <a:sym typeface="Poppins Light"/>
              </a:rPr>
              <a:t>Use the elements you need. If you like a text box or layout from one slide, copy &amp; paste it onto another and mix and match designs.</a:t>
            </a:r>
          </a:p>
          <a:p>
            <a:endParaRPr sz="1050" dirty="0">
              <a:solidFill>
                <a:srgbClr val="34485A"/>
              </a:solidFill>
              <a:latin typeface="Avenir"/>
              <a:ea typeface="Avenir"/>
              <a:cs typeface="Avenir"/>
              <a:sym typeface="Avenir"/>
            </a:endParaRPr>
          </a:p>
          <a:p>
            <a:br>
              <a:rPr lang="en-US" sz="1800" dirty="0">
                <a:solidFill>
                  <a:schemeClr val="dk1"/>
                </a:solidFill>
              </a:rPr>
            </a:br>
            <a:endParaRPr sz="1800" dirty="0">
              <a:solidFill>
                <a:srgbClr val="33475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8" name="Google Shape;118;p18"/>
          <p:cNvSpPr/>
          <p:nvPr/>
        </p:nvSpPr>
        <p:spPr>
          <a:xfrm>
            <a:off x="2575586" y="2273114"/>
            <a:ext cx="3992925" cy="468900"/>
          </a:xfrm>
          <a:prstGeom prst="roundRect">
            <a:avLst>
              <a:gd name="adj" fmla="val 4563"/>
            </a:avLst>
          </a:prstGeom>
          <a:solidFill>
            <a:srgbClr val="FF7A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>
              <a:solidFill>
                <a:schemeClr val="dk1"/>
              </a:solidFill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1561643" y="2290085"/>
            <a:ext cx="61653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lt1"/>
              </a:buClr>
              <a:buSzPts val="2800"/>
            </a:pPr>
            <a:r>
              <a:rPr lang="en-US" sz="21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How to Use This Template:</a:t>
            </a:r>
            <a:endParaRPr sz="210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722621" y="1620152"/>
            <a:ext cx="7843345" cy="71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rgbClr val="34485A"/>
              </a:buClr>
              <a:buSzPts val="4400"/>
            </a:pPr>
            <a:r>
              <a:rPr lang="en-US" sz="3300" b="1">
                <a:solidFill>
                  <a:srgbClr val="34485A"/>
                </a:solidFill>
                <a:latin typeface="Avenir"/>
                <a:ea typeface="Avenir"/>
                <a:cs typeface="Avenir"/>
                <a:sym typeface="Avenir"/>
              </a:rPr>
              <a:t>Thanks for downloading this resource.</a:t>
            </a:r>
            <a:endParaRPr sz="3300" b="1">
              <a:solidFill>
                <a:srgbClr val="34485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1" name="Google Shape;121;p18" descr="https://lh5.googleusercontent.com/apEXRQSz2bntSyAKx_agcu8atjECSASwv_Q3UwaqHN786iFNxVF4a2FKeiNWnkcsAHIwWNB10eXnGMm4rcDea1tq_a4693bAdOUhmQUn_owUYcPX8mwvpv2Mf4KJcGch-7v6GZe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65661" y="840993"/>
            <a:ext cx="957263" cy="95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/>
        </p:nvSpPr>
        <p:spPr>
          <a:xfrm>
            <a:off x="290930" y="1399614"/>
            <a:ext cx="3150888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Sharpen your skills </a:t>
            </a:r>
          </a:p>
          <a:p>
            <a:r>
              <a:rPr lang="en-US" sz="2600" b="1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With HubSpot Academy</a:t>
            </a:r>
            <a:endParaRPr sz="2600" b="1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318689" y="3873186"/>
            <a:ext cx="2988000" cy="1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endParaRPr sz="1200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407927" y="2934664"/>
            <a:ext cx="6687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7" name="Google Shape;107;p17"/>
          <p:cNvSpPr txBox="1"/>
          <p:nvPr/>
        </p:nvSpPr>
        <p:spPr>
          <a:xfrm>
            <a:off x="278113" y="3334916"/>
            <a:ext cx="2846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Take free courses on Inbound Marketing, Sales, and Customer Service</a:t>
            </a:r>
            <a:endParaRPr sz="2400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05092" y="1491635"/>
            <a:ext cx="4813953" cy="288605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/>
          <p:nvPr/>
        </p:nvSpPr>
        <p:spPr>
          <a:xfrm>
            <a:off x="4581197" y="1722824"/>
            <a:ext cx="3666900" cy="2298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>
              <a:solidFill>
                <a:schemeClr val="dk1"/>
              </a:solidFill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 rotWithShape="1">
          <a:blip r:embed="rId4">
            <a:alphaModFix/>
          </a:blip>
          <a:srcRect l="6938" r="5111"/>
          <a:stretch/>
        </p:blipFill>
        <p:spPr>
          <a:xfrm>
            <a:off x="4581197" y="1671872"/>
            <a:ext cx="3674574" cy="234925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>
            <a:hlinkClick r:id="rId5"/>
          </p:cNvPr>
          <p:cNvSpPr/>
          <p:nvPr/>
        </p:nvSpPr>
        <p:spPr>
          <a:xfrm>
            <a:off x="5331531" y="4458398"/>
            <a:ext cx="2417596" cy="720867"/>
          </a:xfrm>
          <a:prstGeom prst="roundRect">
            <a:avLst>
              <a:gd name="adj" fmla="val 4563"/>
            </a:avLst>
          </a:prstGeom>
          <a:solidFill>
            <a:srgbClr val="00A6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>
              <a:solidFill>
                <a:srgbClr val="00A6C2"/>
              </a:solidFill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5421086" y="4552851"/>
            <a:ext cx="2328041" cy="545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1800"/>
            </a:pPr>
            <a:r>
              <a:rPr lang="en-US" sz="1350" u="sng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Visit https://bit.ly/3auUHUl to Get Started Free</a:t>
            </a:r>
            <a:endParaRPr sz="1350" u="sng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bject 2"/>
          <p:cNvSpPr txBox="1">
            <a:spLocks noGrp="1"/>
          </p:cNvSpPr>
          <p:nvPr>
            <p:ph type="title"/>
          </p:nvPr>
        </p:nvSpPr>
        <p:spPr>
          <a:xfrm>
            <a:off x="935774" y="962275"/>
            <a:ext cx="8208226" cy="1390651"/>
          </a:xfrm>
          <a:prstGeom prst="rect">
            <a:avLst/>
          </a:prstGeom>
        </p:spPr>
        <p:txBody>
          <a:bodyPr>
            <a:noAutofit/>
          </a:bodyPr>
          <a:lstStyle>
            <a:lvl1pPr marR="4216" indent="10540" defTabSz="758951">
              <a:tabLst>
                <a:tab pos="1549400" algn="l"/>
              </a:tabLst>
              <a:defRPr sz="4980"/>
            </a:lvl1pPr>
          </a:lstStyle>
          <a:p>
            <a:r>
              <a:rPr sz="48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Presentation</a:t>
            </a:r>
            <a:r>
              <a:rPr lang="en-US" sz="48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br>
              <a:rPr lang="en-US" sz="48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</a:br>
            <a:r>
              <a:rPr sz="48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Best Practices</a:t>
            </a:r>
          </a:p>
        </p:txBody>
      </p:sp>
      <p:sp>
        <p:nvSpPr>
          <p:cNvPr id="83" name="object 4"/>
          <p:cNvSpPr txBox="1"/>
          <p:nvPr/>
        </p:nvSpPr>
        <p:spPr>
          <a:xfrm>
            <a:off x="935775" y="3362656"/>
            <a:ext cx="5591651" cy="2226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L="180975" marR="200501" indent="-171450" algn="just">
              <a:lnSpc>
                <a:spcPct val="151000"/>
              </a:lnSpc>
              <a:spcBef>
                <a:spcPts val="75"/>
              </a:spcBef>
              <a:buSzPct val="100000"/>
              <a:buChar char="•"/>
              <a:tabLst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Use this presentation as a guide/inspiration for your own</a:t>
            </a:r>
            <a:r>
              <a:rPr sz="1200" spc="-75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PowerPoints.  Format the presentation using your brand’s colors, fonts, images, and  style.</a:t>
            </a:r>
          </a:p>
          <a:p>
            <a:pPr marL="180975" indent="-171450">
              <a:spcBef>
                <a:spcPts val="675"/>
              </a:spcBef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Add new slides using the “New Slide” button in the</a:t>
            </a:r>
            <a:r>
              <a:rPr sz="1200" spc="-23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toolbar.</a:t>
            </a:r>
          </a:p>
          <a:p>
            <a:pPr marL="180975" marR="165734" indent="-171450">
              <a:lnSpc>
                <a:spcPct val="151000"/>
              </a:lnSpc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These templates are for both Mac and PC users, but if anything</a:t>
            </a:r>
            <a:r>
              <a:rPr sz="1200" spc="-75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shows  up a little funky or misaligned, just adjust to the slide and shift around anything that may appear</a:t>
            </a:r>
            <a:r>
              <a:rPr sz="1200" spc="-8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different.</a:t>
            </a:r>
          </a:p>
          <a:p>
            <a:pPr marL="180975" marR="3810" indent="-171450">
              <a:lnSpc>
                <a:spcPct val="151000"/>
              </a:lnSpc>
              <a:buSzPct val="100000"/>
              <a:buChar char="•"/>
              <a:tabLst>
                <a:tab pos="171450" algn="l"/>
                <a:tab pos="180975" algn="l"/>
              </a:tabLst>
              <a:defRPr sz="16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Use the elements you need. If you like a text box or layout from one</a:t>
            </a:r>
            <a:r>
              <a:rPr sz="1200" spc="-75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slide, copy &amp; paste it onto another and mix and match</a:t>
            </a:r>
            <a:r>
              <a:rPr sz="1200" spc="-23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2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designs.</a:t>
            </a:r>
          </a:p>
        </p:txBody>
      </p:sp>
      <p:sp>
        <p:nvSpPr>
          <p:cNvPr id="86" name="object 7"/>
          <p:cNvSpPr/>
          <p:nvPr/>
        </p:nvSpPr>
        <p:spPr>
          <a:xfrm>
            <a:off x="945299" y="2743582"/>
            <a:ext cx="542925" cy="0"/>
          </a:xfrm>
          <a:prstGeom prst="line">
            <a:avLst/>
          </a:prstGeom>
          <a:ln w="76200">
            <a:solidFill>
              <a:srgbClr val="8BB7B4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bject 2"/>
          <p:cNvSpPr txBox="1">
            <a:spLocks noGrp="1"/>
          </p:cNvSpPr>
          <p:nvPr>
            <p:ph type="title"/>
          </p:nvPr>
        </p:nvSpPr>
        <p:spPr>
          <a:xfrm>
            <a:off x="935774" y="4908640"/>
            <a:ext cx="8208226" cy="770268"/>
          </a:xfrm>
          <a:prstGeom prst="rect">
            <a:avLst/>
          </a:prstGeom>
        </p:spPr>
        <p:txBody>
          <a:bodyPr>
            <a:noAutofit/>
          </a:bodyPr>
          <a:lstStyle>
            <a:lvl1pPr marR="4216" indent="10540" defTabSz="758951">
              <a:tabLst>
                <a:tab pos="1549400" algn="l"/>
              </a:tabLst>
              <a:defRPr sz="4980"/>
            </a:lvl1pPr>
          </a:lstStyle>
          <a:p>
            <a:r>
              <a:rPr lang="en-US" sz="4800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Presenter: Chris Pierce</a:t>
            </a:r>
            <a:endParaRPr sz="4800" dirty="0">
              <a:solidFill>
                <a:srgbClr val="616F80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86" name="object 7"/>
          <p:cNvSpPr/>
          <p:nvPr/>
        </p:nvSpPr>
        <p:spPr>
          <a:xfrm>
            <a:off x="945299" y="5859765"/>
            <a:ext cx="542925" cy="0"/>
          </a:xfrm>
          <a:prstGeom prst="line">
            <a:avLst/>
          </a:prstGeom>
          <a:ln w="76200">
            <a:solidFill>
              <a:srgbClr val="8BB7B4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2" name="Rectangle 1"/>
          <p:cNvSpPr/>
          <p:nvPr/>
        </p:nvSpPr>
        <p:spPr>
          <a:xfrm>
            <a:off x="935774" y="1719749"/>
            <a:ext cx="3284621" cy="2827177"/>
          </a:xfrm>
          <a:prstGeom prst="rect">
            <a:avLst/>
          </a:prstGeom>
          <a:solidFill>
            <a:srgbClr val="8BB7B4"/>
          </a:solidFill>
          <a:ln w="25400" cap="flat">
            <a:solidFill>
              <a:srgbClr val="8BB7B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88174" y="1900606"/>
            <a:ext cx="3284621" cy="2827177"/>
          </a:xfrm>
          <a:prstGeom prst="rect">
            <a:avLst/>
          </a:prstGeom>
          <a:noFill/>
          <a:ln w="25400" cap="flat">
            <a:solidFill>
              <a:srgbClr val="616F8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84" y="2074558"/>
            <a:ext cx="2117558" cy="211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0255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57800" y="0"/>
            <a:ext cx="3886200" cy="6858000"/>
          </a:xfrm>
          <a:prstGeom prst="rect">
            <a:avLst/>
          </a:prstGeom>
          <a:solidFill>
            <a:srgbClr val="8BB7B4"/>
          </a:solidFill>
          <a:ln w="25400" cap="flat">
            <a:solidFill>
              <a:srgbClr val="8BB7B4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object 4"/>
          <p:cNvSpPr txBox="1"/>
          <p:nvPr/>
        </p:nvSpPr>
        <p:spPr>
          <a:xfrm>
            <a:off x="4836694" y="4969248"/>
            <a:ext cx="3837713" cy="149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1611629" algn="r">
              <a:spcBef>
                <a:spcPts val="75"/>
              </a:spcBef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sz="1650" dirty="0">
                <a:latin typeface="Arial Unicode MS" charset="0"/>
                <a:ea typeface="Arial Unicode MS" charset="0"/>
                <a:cs typeface="Arial Unicode MS" charset="0"/>
              </a:rPr>
              <a:t>Introductions</a:t>
            </a: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sz="1650" dirty="0">
                <a:latin typeface="Arial Unicode MS" charset="0"/>
                <a:ea typeface="Arial Unicode MS" charset="0"/>
                <a:cs typeface="Arial Unicode MS" charset="0"/>
              </a:rPr>
              <a:t>Q1</a:t>
            </a:r>
            <a:r>
              <a:rPr sz="1650" spc="-71" dirty="0"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sz="1650" spc="-7" dirty="0">
                <a:latin typeface="Arial Unicode MS" charset="0"/>
                <a:ea typeface="Arial Unicode MS" charset="0"/>
                <a:cs typeface="Arial Unicode MS" charset="0"/>
              </a:rPr>
              <a:t>Recap</a:t>
            </a:r>
            <a:endParaRPr lang="en-US" sz="1650" spc="-7" dirty="0">
              <a:latin typeface="Arial Unicode MS" charset="0"/>
              <a:ea typeface="Arial Unicode MS" charset="0"/>
              <a:cs typeface="Arial Unicode MS" charset="0"/>
            </a:endParaRP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lang="en-US" sz="1650" spc="-7" dirty="0">
                <a:latin typeface="Arial Unicode MS" charset="0"/>
                <a:ea typeface="Arial Unicode MS" charset="0"/>
                <a:cs typeface="Arial Unicode MS" charset="0"/>
              </a:rPr>
              <a:t>Q2 Goals</a:t>
            </a:r>
          </a:p>
          <a:p>
            <a:pPr marR="3810" indent="2060258" algn="r">
              <a:lnSpc>
                <a:spcPct val="162900"/>
              </a:lnSpc>
              <a:defRPr sz="22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 lang="en-US" sz="1650" spc="-7" dirty="0">
                <a:latin typeface="Arial Unicode MS" charset="0"/>
                <a:ea typeface="Arial Unicode MS" charset="0"/>
                <a:cs typeface="Arial Unicode MS" charset="0"/>
              </a:rPr>
              <a:t>Q3 Projections</a:t>
            </a:r>
          </a:p>
        </p:txBody>
      </p:sp>
      <p:sp>
        <p:nvSpPr>
          <p:cNvPr id="98" name="object 5"/>
          <p:cNvSpPr txBox="1">
            <a:spLocks noGrp="1"/>
          </p:cNvSpPr>
          <p:nvPr>
            <p:ph type="title"/>
          </p:nvPr>
        </p:nvSpPr>
        <p:spPr>
          <a:xfrm>
            <a:off x="5525650" y="3634581"/>
            <a:ext cx="3148757" cy="8191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049" defTabSz="795527">
              <a:defRPr sz="6090">
                <a:solidFill>
                  <a:srgbClr val="FFFFF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pPr algn="r"/>
            <a:r>
              <a:rPr dirty="0">
                <a:latin typeface="Arial Rounded MT Bold" charset="0"/>
                <a:ea typeface="Arial Rounded MT Bold" charset="0"/>
                <a:cs typeface="Arial Rounded MT Bold" charset="0"/>
              </a:rPr>
              <a:t>Agenda</a:t>
            </a:r>
          </a:p>
        </p:txBody>
      </p:sp>
      <p:sp>
        <p:nvSpPr>
          <p:cNvPr id="12" name="object 7"/>
          <p:cNvSpPr/>
          <p:nvPr/>
        </p:nvSpPr>
        <p:spPr>
          <a:xfrm>
            <a:off x="8131482" y="4608474"/>
            <a:ext cx="542925" cy="0"/>
          </a:xfrm>
          <a:prstGeom prst="line">
            <a:avLst/>
          </a:prstGeom>
          <a:ln w="76200">
            <a:solidFill>
              <a:srgbClr val="616F80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  <p:extLst>
      <p:ext uri="{BB962C8B-B14F-4D97-AF65-F5344CB8AC3E}">
        <p14:creationId xmlns:p14="http://schemas.microsoft.com/office/powerpoint/2010/main" val="211280702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6F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080" y="3058348"/>
            <a:ext cx="7445727" cy="683474"/>
          </a:xfrm>
        </p:spPr>
        <p:txBody>
          <a:bodyPr rtlCol="0">
            <a:normAutofit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Introduce a new section here.</a:t>
            </a:r>
          </a:p>
        </p:txBody>
      </p:sp>
      <p:sp>
        <p:nvSpPr>
          <p:cNvPr id="10" name="Rectangle 9"/>
          <p:cNvSpPr/>
          <p:nvPr/>
        </p:nvSpPr>
        <p:spPr>
          <a:xfrm>
            <a:off x="3110928" y="4053499"/>
            <a:ext cx="2872420" cy="397673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6080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en-US" sz="1800" dirty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rPr>
              <a:t>What’s this section about?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515402" y="1037331"/>
            <a:ext cx="4063471" cy="2021017"/>
          </a:xfrm>
          <a:prstGeom prst="rect">
            <a:avLst/>
          </a:prstGeom>
        </p:spPr>
        <p:txBody>
          <a:bodyPr lIns="91448" tIns="45724" rIns="91448" bIns="45724" anchor="ctr"/>
          <a:lstStyle>
            <a:lvl1pPr algn="ctr" defTabSz="609493" rtl="0" eaLnBrk="1" latinLnBrk="0" hangingPunct="1">
              <a:spcBef>
                <a:spcPct val="0"/>
              </a:spcBef>
              <a:buNone/>
              <a:defRPr sz="5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12003" b="1" spc="225" dirty="0">
                <a:solidFill>
                  <a:srgbClr val="C4DBD3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1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2198019" y="3897660"/>
            <a:ext cx="4698238" cy="0"/>
          </a:xfrm>
          <a:prstGeom prst="line">
            <a:avLst/>
          </a:prstGeom>
          <a:ln>
            <a:solidFill>
              <a:srgbClr val="8BB7B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47606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873774883"/>
              </p:ext>
            </p:extLst>
          </p:nvPr>
        </p:nvGraphicFramePr>
        <p:xfrm>
          <a:off x="1511968" y="1974517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7105" y="555780"/>
            <a:ext cx="7445727" cy="683474"/>
          </a:xfrm>
        </p:spPr>
        <p:txBody>
          <a:bodyPr rtlCol="0">
            <a:normAutofit fontScale="90000"/>
          </a:bodyPr>
          <a:lstStyle/>
          <a:p>
            <a:pPr algn="ctr" defTabSz="457242">
              <a:defRPr/>
            </a:pP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Here’s a column chart, </a:t>
            </a:r>
            <a:b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</a:br>
            <a:r>
              <a:rPr lang="en-US" sz="3601" spc="225" dirty="0">
                <a:solidFill>
                  <a:srgbClr val="616F80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great for comparing values</a:t>
            </a:r>
          </a:p>
        </p:txBody>
      </p:sp>
    </p:spTree>
    <p:extLst>
      <p:ext uri="{BB962C8B-B14F-4D97-AF65-F5344CB8AC3E}">
        <p14:creationId xmlns:p14="http://schemas.microsoft.com/office/powerpoint/2010/main" val="29903410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4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ernal Storage 7"/>
          <p:cNvSpPr/>
          <p:nvPr/>
        </p:nvSpPr>
        <p:spPr>
          <a:xfrm rot="10800000">
            <a:off x="926431" y="1345864"/>
            <a:ext cx="7401803" cy="4164599"/>
          </a:xfrm>
          <a:prstGeom prst="flowChartInternalStorage">
            <a:avLst/>
          </a:prstGeom>
          <a:solidFill>
            <a:srgbClr val="8BB7B4"/>
          </a:solidFill>
          <a:ln w="12700" cmpd="dbl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57242">
              <a:defRPr/>
            </a:pPr>
            <a:endParaRPr lang="en-US" sz="1086"/>
          </a:p>
        </p:txBody>
      </p:sp>
      <p:sp>
        <p:nvSpPr>
          <p:cNvPr id="9" name="object 188"/>
          <p:cNvSpPr txBox="1"/>
          <p:nvPr/>
        </p:nvSpPr>
        <p:spPr>
          <a:xfrm>
            <a:off x="1353809" y="3186706"/>
            <a:ext cx="4710107" cy="1989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of people think this slide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is a great way to display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r>
              <a:rPr lang="en-US" sz="2800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a statistic.</a:t>
            </a:r>
          </a:p>
          <a:p>
            <a:pPr marR="3810" indent="9525">
              <a:lnSpc>
                <a:spcPct val="114599"/>
              </a:lnSpc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endParaRPr sz="2625" dirty="0"/>
          </a:p>
        </p:txBody>
      </p:sp>
      <p:sp>
        <p:nvSpPr>
          <p:cNvPr id="10" name="object 189"/>
          <p:cNvSpPr txBox="1"/>
          <p:nvPr/>
        </p:nvSpPr>
        <p:spPr>
          <a:xfrm>
            <a:off x="1353809" y="1432380"/>
            <a:ext cx="4024307" cy="1754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5200" b="1">
                <a:solidFill>
                  <a:srgbClr val="F1452F"/>
                </a:solidFill>
                <a:latin typeface="Poppins-ExtraBold"/>
                <a:ea typeface="Poppins-ExtraBold"/>
                <a:cs typeface="Poppins-ExtraBold"/>
                <a:sym typeface="Poppins-ExtraBold"/>
              </a:defRPr>
            </a:lvl1pPr>
          </a:lstStyle>
          <a:p>
            <a:r>
              <a:rPr lang="en-US" sz="11400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100</a:t>
            </a:r>
            <a:r>
              <a:rPr sz="11400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26610" y="5154333"/>
            <a:ext cx="2382252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defTabSz="914400"/>
            <a:r>
              <a:rPr lang="en-US" sz="1000" i="1" dirty="0">
                <a:solidFill>
                  <a:srgbClr val="616F80"/>
                </a:solidFill>
                <a:latin typeface="Arial Unicode MS" charset="0"/>
                <a:ea typeface="Arial Unicode MS" charset="0"/>
                <a:cs typeface="Arial Unicode MS" charset="0"/>
              </a:rPr>
              <a:t>Source: Insert Here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616F8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341134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452</Words>
  <Application>Microsoft Macintosh PowerPoint</Application>
  <PresentationFormat>On-screen Show (4:3)</PresentationFormat>
  <Paragraphs>60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 Unicode MS</vt:lpstr>
      <vt:lpstr>Arial Rounded MT Bold</vt:lpstr>
      <vt:lpstr>Avenir</vt:lpstr>
      <vt:lpstr>Avenir Next</vt:lpstr>
      <vt:lpstr>Calibri</vt:lpstr>
      <vt:lpstr>Helvetica</vt:lpstr>
      <vt:lpstr>Helvetica Neue</vt:lpstr>
      <vt:lpstr>Poppins Light</vt:lpstr>
      <vt:lpstr>Poppins-ExtraBold</vt:lpstr>
      <vt:lpstr>Office Theme</vt:lpstr>
      <vt:lpstr>PowerPoint Presentation</vt:lpstr>
      <vt:lpstr>How to Use This Template:</vt:lpstr>
      <vt:lpstr>PowerPoint Presentation</vt:lpstr>
      <vt:lpstr>Presentation  Best Practices</vt:lpstr>
      <vt:lpstr>Presenter: Chris Pierce</vt:lpstr>
      <vt:lpstr>Agenda</vt:lpstr>
      <vt:lpstr>Introduce a new section here.</vt:lpstr>
      <vt:lpstr>Here’s a column chart,  great for comparing values</vt:lpstr>
      <vt:lpstr>PowerPoint Presentation</vt:lpstr>
      <vt:lpstr>Introduce a new section here.</vt:lpstr>
      <vt:lpstr>Use the line graph below to compare values over time</vt:lpstr>
      <vt:lpstr>PowerPoint Presentation</vt:lpstr>
      <vt:lpstr>Introduce a new section here.</vt:lpstr>
      <vt:lpstr>This pie chart is great for displaying percentages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 Powerpoint</dc:title>
  <cp:lastModifiedBy>Microsoft Office User</cp:lastModifiedBy>
  <cp:revision>22</cp:revision>
  <dcterms:modified xsi:type="dcterms:W3CDTF">2021-04-21T13:24:35Z</dcterms:modified>
</cp:coreProperties>
</file>